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75" r:id="rId2"/>
    <p:sldId id="478" r:id="rId3"/>
    <p:sldId id="479" r:id="rId4"/>
    <p:sldId id="480" r:id="rId5"/>
    <p:sldId id="481" r:id="rId6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588"/>
    <a:srgbClr val="C1001D"/>
    <a:srgbClr val="002E5E"/>
    <a:srgbClr val="CACACA"/>
    <a:srgbClr val="F20023"/>
    <a:srgbClr val="4C4C4C"/>
    <a:srgbClr val="3333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/>
    <p:restoredTop sz="91794" autoAdjust="0"/>
  </p:normalViewPr>
  <p:slideViewPr>
    <p:cSldViewPr>
      <p:cViewPr>
        <p:scale>
          <a:sx n="135" d="100"/>
          <a:sy n="135" d="100"/>
        </p:scale>
        <p:origin x="2152" y="752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6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212" d="100"/>
          <a:sy n="212" d="100"/>
        </p:scale>
        <p:origin x="100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C1EBA9-8713-47AB-8443-C24A93F23F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FD2A3-C1D3-4361-BC19-EC37F28CA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E26151-38EE-4083-87BD-4F1C233DAF2C}" type="datetimeFigureOut">
              <a:rPr lang="en-US" altLang="en-US"/>
              <a:pPr/>
              <a:t>9/1/20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EBCAE-3C9F-4CA0-8662-FD73FDB98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A157F-EFDB-4C21-99B6-2250D263C9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67DBCB-2DA6-49E8-9BA6-77F79A84E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747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AE43E14-6750-4BE3-AEA6-0705E2D845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815D016-736A-41EA-BDBB-70D34CB799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0D3CE4D-395A-4926-80F7-1745B682DCD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7DB2E06-6620-4475-8A8F-FBB4182C126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DA40C7-9D8F-4E6F-98D9-6C9B1C94E7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E355946-272A-49E8-83C5-1290567B2E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65F878-0D82-40E3-85DF-60EBFD3B4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32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>
            <a:extLst>
              <a:ext uri="{FF2B5EF4-FFF2-40B4-BE49-F238E27FC236}">
                <a16:creationId xmlns:a16="http://schemas.microsoft.com/office/drawing/2014/main" id="{B5765C10-EB06-4D86-8C0E-5A0FB8E81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4" name="Notes Placeholder 2">
            <a:extLst>
              <a:ext uri="{FF2B5EF4-FFF2-40B4-BE49-F238E27FC236}">
                <a16:creationId xmlns:a16="http://schemas.microsoft.com/office/drawing/2014/main" id="{E9913598-CE50-4042-B0A6-6ACFEA5B6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25955" name="Slide Number Placeholder 3">
            <a:extLst>
              <a:ext uri="{FF2B5EF4-FFF2-40B4-BE49-F238E27FC236}">
                <a16:creationId xmlns:a16="http://schemas.microsoft.com/office/drawing/2014/main" id="{06964B67-41B3-4049-A390-8352F020D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8F263600-329D-4683-95C3-C1B2CA80A568}" type="slidenum">
              <a:rPr lang="en-US" altLang="en-US" sz="1200">
                <a:sym typeface="Arial" panose="020B0604020202020204" pitchFamily="34" charset="0"/>
              </a:rPr>
              <a:pPr eaLnBrk="1" hangingPunct="1"/>
              <a:t>4</a:t>
            </a:fld>
            <a:endParaRPr lang="en-US" altLang="en-US" sz="120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05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>
            <a:extLst>
              <a:ext uri="{FF2B5EF4-FFF2-40B4-BE49-F238E27FC236}">
                <a16:creationId xmlns:a16="http://schemas.microsoft.com/office/drawing/2014/main" id="{B5765C10-EB06-4D86-8C0E-5A0FB8E81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4" name="Notes Placeholder 2">
            <a:extLst>
              <a:ext uri="{FF2B5EF4-FFF2-40B4-BE49-F238E27FC236}">
                <a16:creationId xmlns:a16="http://schemas.microsoft.com/office/drawing/2014/main" id="{E9913598-CE50-4042-B0A6-6ACFEA5B6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25955" name="Slide Number Placeholder 3">
            <a:extLst>
              <a:ext uri="{FF2B5EF4-FFF2-40B4-BE49-F238E27FC236}">
                <a16:creationId xmlns:a16="http://schemas.microsoft.com/office/drawing/2014/main" id="{06964B67-41B3-4049-A390-8352F020D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8F263600-329D-4683-95C3-C1B2CA80A568}" type="slidenum">
              <a:rPr lang="en-US" altLang="en-US" sz="1200">
                <a:sym typeface="Arial" panose="020B0604020202020204" pitchFamily="34" charset="0"/>
              </a:rPr>
              <a:pPr eaLnBrk="1" hangingPunct="1"/>
              <a:t>5</a:t>
            </a:fld>
            <a:endParaRPr lang="en-US" altLang="en-US" sz="120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88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2601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2E1ED-D7D4-410E-AC3A-366DDF3121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DAD7F-286B-4BBD-96A4-258E210A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CACC8-DE3D-43BD-AC81-42113906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C0E91C-595C-4879-B156-136D32F06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28C94-CA0A-4912-983E-AF34FF032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D29B9-2EF8-41E4-BAEC-0B308F189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73F8-3FD3-4159-968C-340C9C64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8C3EDED-C7F8-4D8E-A374-2017B9A3AD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88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6E10-C795-4257-849B-024BBA29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B34B-0941-4B29-A21F-BA822D05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F9C66-EFD6-4B5B-A31F-09889552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9FCCFF0-B200-433E-8BD7-FF654BD8A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14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1DD13-A05B-4A64-8707-A7B43EFC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981ED-8F9A-47CE-A53C-89B075F4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9548A-49DD-4875-AB3E-CB5B01B8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C7464A-422A-44DB-9B75-044345C06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5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BDB75-BD0D-4915-8F5E-997908F9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1B764A-49E7-424C-A7CA-96CA0367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90C5E-004F-441C-BF31-9AAE86BB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81AFF5-F56F-4C95-8657-6167366AB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3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B04F3-05A1-44F7-9C7E-8871EF0E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0A6B5-55CC-474B-893B-CAA608D85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85928-5975-4815-AE6A-BA30F2F0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A711C13-FF1C-42D7-9223-B19BAE8DC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79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23B98-0E9D-405E-8066-97361344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E74836-149D-4A54-B252-5DDCC9AE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551E6-73E9-4665-A746-679E0D9B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C47602E-D494-412B-9BC3-89A4F41519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1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B6A47-D3D4-4A3D-994C-DE35EADF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37F8A-41C2-4490-B731-33BB2E1D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FC250-1751-4558-9489-7E819203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D784242-641C-478B-83F5-46343730C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06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70E24-FA42-4050-8A68-7DD03FE4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99DB1-8686-4D67-A26E-A85CD2F5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D403E-F7A0-412E-9A9E-334D67C5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18EFC78-C023-4719-AA9B-FA3ADE9C4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8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3F533-FCE9-4134-9626-B898E796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FD788-7671-4CB9-9B45-32A707AC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CBB42-25FB-4674-9A49-BBEFE0B2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E3070E2-E08F-4D70-8691-68EA9AE323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BE13A-7D15-407A-8D37-AF7073F4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988CE-A617-40C6-B8BF-6171D777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FD88D-AC2A-4161-B2B6-A6BEF6C8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9A4F6BE-F8E7-4EDD-A84A-CE5B21025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658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F22D20-7902-654B-AC66-32A3AD2D100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6528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619" r:id="rId3"/>
    <p:sldLayoutId id="2147484620" r:id="rId4"/>
    <p:sldLayoutId id="2147484621" r:id="rId5"/>
    <p:sldLayoutId id="2147484622" r:id="rId6"/>
    <p:sldLayoutId id="2147484623" r:id="rId7"/>
    <p:sldLayoutId id="2147484624" r:id="rId8"/>
    <p:sldLayoutId id="2147484625" r:id="rId9"/>
    <p:sldLayoutId id="2147484626" r:id="rId10"/>
    <p:sldLayoutId id="21474846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67A5244-0A6B-1B4A-B2BD-6C8675C99F70}"/>
              </a:ext>
            </a:extLst>
          </p:cNvPr>
          <p:cNvSpPr/>
          <p:nvPr/>
        </p:nvSpPr>
        <p:spPr bwMode="auto">
          <a:xfrm>
            <a:off x="-3142" y="-187290"/>
            <a:ext cx="9147142" cy="10254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4275" name="TextBox 7">
            <a:extLst>
              <a:ext uri="{FF2B5EF4-FFF2-40B4-BE49-F238E27FC236}">
                <a16:creationId xmlns:a16="http://schemas.microsoft.com/office/drawing/2014/main" id="{8373DD55-F89F-4A08-8A51-1A8744F6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18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8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LOOKING AHEAD...  </a:t>
            </a: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SAVE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THE</a:t>
            </a: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DATES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C0AA09-C5CD-4BE7-8D01-0CC21EA2E3BA}"/>
              </a:ext>
            </a:extLst>
          </p:cNvPr>
          <p:cNvSpPr txBox="1"/>
          <p:nvPr/>
        </p:nvSpPr>
        <p:spPr>
          <a:xfrm>
            <a:off x="26708" y="690381"/>
            <a:ext cx="89915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80"/>
              </a:lnSpc>
              <a:defRPr/>
            </a:pP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ACRM 98</a:t>
            </a:r>
            <a:r>
              <a:rPr lang="en-US" sz="3600" b="1" baseline="30000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th</a:t>
            </a: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 Annual Conference</a:t>
            </a:r>
          </a:p>
          <a:p>
            <a:pPr algn="ctr">
              <a:lnSpc>
                <a:spcPts val="3580"/>
              </a:lnSpc>
              <a:defRPr/>
            </a:pPr>
            <a:r>
              <a:rPr lang="en-US" sz="32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DALLAS HILTON ANATOLE</a:t>
            </a:r>
          </a:p>
          <a:p>
            <a:pPr algn="ctr">
              <a:lnSpc>
                <a:spcPts val="3580"/>
              </a:lnSpc>
              <a:defRPr/>
            </a:pPr>
            <a:r>
              <a:rPr lang="en-US" sz="32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CORE: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26 </a:t>
            </a:r>
            <a:r>
              <a:rPr lang="mr-IN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29 SEPTEMBER  </a:t>
            </a:r>
            <a:r>
              <a:rPr lang="en-US" sz="3200" b="1" dirty="0">
                <a:solidFill>
                  <a:srgbClr val="C00000"/>
                </a:solidFill>
                <a:latin typeface="Calibri"/>
                <a:ea typeface="ヒラギノ角ゴ Pro W3" charset="0"/>
                <a:cs typeface="Calibri"/>
              </a:rPr>
              <a:t>PRE-CONF: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24 </a:t>
            </a:r>
            <a:r>
              <a:rPr lang="mr-IN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26 SEPT</a:t>
            </a:r>
          </a:p>
        </p:txBody>
      </p:sp>
      <p:pic>
        <p:nvPicPr>
          <p:cNvPr id="8" name="Picture 7" descr="A sunset over 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67E0782F-C82B-334B-8B11-DB6D763CC3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96" t="1087" r="4542" b="34743"/>
          <a:stretch/>
        </p:blipFill>
        <p:spPr>
          <a:xfrm>
            <a:off x="-76200" y="2438399"/>
            <a:ext cx="9296400" cy="4495801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D0E7FCE-5C04-1944-9995-6BCD08DDB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743200"/>
            <a:ext cx="3797300" cy="37973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B0CD2C2-BDAF-DB42-BE96-B8F29D16A730}"/>
              </a:ext>
            </a:extLst>
          </p:cNvPr>
          <p:cNvSpPr txBox="1"/>
          <p:nvPr/>
        </p:nvSpPr>
        <p:spPr>
          <a:xfrm>
            <a:off x="16497" y="5953219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EF9588"/>
                </a:solidFill>
                <a:latin typeface="Calibri"/>
                <a:cs typeface="Calibri"/>
              </a:rPr>
              <a:t>ACRM.org</a:t>
            </a:r>
            <a:r>
              <a:rPr lang="en-US" sz="3600" b="1" dirty="0">
                <a:solidFill>
                  <a:srgbClr val="EF9588"/>
                </a:solidFill>
                <a:latin typeface="Calibri"/>
                <a:cs typeface="Calibri"/>
              </a:rPr>
              <a:t>/2021</a:t>
            </a:r>
            <a:endParaRPr lang="en-US" sz="3600" dirty="0">
              <a:solidFill>
                <a:srgbClr val="EF95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26748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C0935-3A39-B74C-B224-CD267D0A9748}"/>
              </a:ext>
            </a:extLst>
          </p:cNvPr>
          <p:cNvSpPr/>
          <p:nvPr/>
        </p:nvSpPr>
        <p:spPr bwMode="auto">
          <a:xfrm>
            <a:off x="1" y="-76200"/>
            <a:ext cx="9144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3" name="Picture 2" descr="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1959F580-73FF-CB41-AF3E-B419609AA1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2000"/>
          </a:blip>
          <a:srcRect l="5439" r="1332" b="12037"/>
          <a:stretch/>
        </p:blipFill>
        <p:spPr>
          <a:xfrm>
            <a:off x="1" y="-76200"/>
            <a:ext cx="9144000" cy="7239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67A5244-0A6B-1B4A-B2BD-6C8675C99F70}"/>
              </a:ext>
            </a:extLst>
          </p:cNvPr>
          <p:cNvSpPr/>
          <p:nvPr/>
        </p:nvSpPr>
        <p:spPr bwMode="auto">
          <a:xfrm>
            <a:off x="-3142" y="675815"/>
            <a:ext cx="9147142" cy="1002302"/>
          </a:xfrm>
          <a:prstGeom prst="rect">
            <a:avLst/>
          </a:prstGeom>
          <a:solidFill>
            <a:schemeClr val="bg1"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C0AA09-C5CD-4BE7-8D01-0CC21EA2E3BA}"/>
              </a:ext>
            </a:extLst>
          </p:cNvPr>
          <p:cNvSpPr txBox="1"/>
          <p:nvPr/>
        </p:nvSpPr>
        <p:spPr>
          <a:xfrm>
            <a:off x="26708" y="838200"/>
            <a:ext cx="8991599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80"/>
              </a:lnSpc>
              <a:defRPr/>
            </a:pP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ACRM 98</a:t>
            </a:r>
            <a:r>
              <a:rPr lang="en-US" sz="3600" b="1" baseline="30000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th</a:t>
            </a: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 Annual Conference</a:t>
            </a:r>
          </a:p>
          <a:p>
            <a:pPr algn="ctr">
              <a:lnSpc>
                <a:spcPts val="2580"/>
              </a:lnSpc>
              <a:defRPr/>
            </a:pPr>
            <a:r>
              <a:rPr lang="en-US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CORE: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26 </a:t>
            </a:r>
            <a:r>
              <a:rPr lang="mr-IN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29 SEPTEMBER  </a:t>
            </a:r>
            <a:r>
              <a:rPr lang="en-US" b="1" dirty="0">
                <a:solidFill>
                  <a:srgbClr val="C00000"/>
                </a:solidFill>
                <a:latin typeface="Calibri"/>
                <a:ea typeface="ヒラギノ角ゴ Pro W3" charset="0"/>
                <a:cs typeface="Calibri"/>
              </a:rPr>
              <a:t>PRE-CONF: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24 </a:t>
            </a:r>
            <a:r>
              <a:rPr lang="mr-IN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26 SEPT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AC239-6F7E-8F4C-976E-2DCDEEF3E0F2}"/>
              </a:ext>
            </a:extLst>
          </p:cNvPr>
          <p:cNvSpPr txBox="1"/>
          <p:nvPr/>
        </p:nvSpPr>
        <p:spPr>
          <a:xfrm>
            <a:off x="1484658" y="92899"/>
            <a:ext cx="617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Calibri"/>
                <a:cs typeface="Calibri"/>
              </a:rPr>
              <a:t>SAVE </a:t>
            </a:r>
            <a:r>
              <a:rPr lang="en-US" dirty="0">
                <a:solidFill>
                  <a:srgbClr val="002060"/>
                </a:solidFill>
                <a:latin typeface="Calibri"/>
                <a:cs typeface="Calibri"/>
              </a:rPr>
              <a:t>THE</a:t>
            </a:r>
            <a:r>
              <a:rPr lang="en-US" b="1" dirty="0">
                <a:solidFill>
                  <a:srgbClr val="002060"/>
                </a:solidFill>
                <a:latin typeface="Calibri"/>
                <a:cs typeface="Calibri"/>
              </a:rPr>
              <a:t> DATES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8E41F5-8BDC-F840-9517-F277FFCD9A19}"/>
              </a:ext>
            </a:extLst>
          </p:cNvPr>
          <p:cNvSpPr txBox="1"/>
          <p:nvPr/>
        </p:nvSpPr>
        <p:spPr>
          <a:xfrm>
            <a:off x="184153" y="5713691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ACRM.org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DC6B45-FC0D-D342-A513-89A0D534AE72}"/>
              </a:ext>
            </a:extLst>
          </p:cNvPr>
          <p:cNvSpPr/>
          <p:nvPr/>
        </p:nvSpPr>
        <p:spPr bwMode="auto">
          <a:xfrm>
            <a:off x="1676400" y="1759768"/>
            <a:ext cx="9144000" cy="759182"/>
          </a:xfrm>
          <a:prstGeom prst="rect">
            <a:avLst/>
          </a:prstGeom>
          <a:solidFill>
            <a:schemeClr val="bg1"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1093E9-B03D-0146-B1B1-05B8CD915670}"/>
              </a:ext>
            </a:extLst>
          </p:cNvPr>
          <p:cNvSpPr txBox="1"/>
          <p:nvPr/>
        </p:nvSpPr>
        <p:spPr>
          <a:xfrm>
            <a:off x="892012" y="1799368"/>
            <a:ext cx="7664776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80"/>
              </a:lnSpc>
              <a:defRPr/>
            </a:pPr>
            <a:r>
              <a:rPr lang="en-US" sz="28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ACRM SPRING MEETING</a:t>
            </a:r>
          </a:p>
          <a:p>
            <a:pPr algn="ctr">
              <a:lnSpc>
                <a:spcPts val="2580"/>
              </a:lnSpc>
              <a:defRPr/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19 </a:t>
            </a:r>
            <a:r>
              <a:rPr lang="mr-IN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20 MARCH 2021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74763FA9-EAA7-714C-A866-7B5EEA8FB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105974"/>
            <a:ext cx="3657600" cy="3657600"/>
          </a:xfrm>
          <a:prstGeom prst="rect">
            <a:avLst/>
          </a:prstGeom>
          <a:effectLst>
            <a:outerShdw blurRad="368300" dist="101600" dir="2700000" algn="tl" rotWithShape="0">
              <a:prstClr val="black">
                <a:alpha val="40000"/>
              </a:prstClr>
            </a:outerShdw>
            <a:reflection blurRad="304800" stA="87000" endPos="65000" dist="508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402E15-CE68-BD4A-8180-F7C6B41D7719}"/>
              </a:ext>
            </a:extLst>
          </p:cNvPr>
          <p:cNvSpPr txBox="1"/>
          <p:nvPr/>
        </p:nvSpPr>
        <p:spPr>
          <a:xfrm>
            <a:off x="4991100" y="5852191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ea typeface="ヒラギノ角ゴ Pro W3" charset="0"/>
                <a:cs typeface="Arial" panose="020B0604020202020204" pitchFamily="34" charset="0"/>
              </a:rPr>
              <a:t>HILTON ANATOLE</a:t>
            </a:r>
          </a:p>
        </p:txBody>
      </p:sp>
    </p:spTree>
    <p:extLst>
      <p:ext uri="{BB962C8B-B14F-4D97-AF65-F5344CB8AC3E}">
        <p14:creationId xmlns:p14="http://schemas.microsoft.com/office/powerpoint/2010/main" val="411586586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C0935-3A39-B74C-B224-CD267D0A9748}"/>
              </a:ext>
            </a:extLst>
          </p:cNvPr>
          <p:cNvSpPr/>
          <p:nvPr/>
        </p:nvSpPr>
        <p:spPr bwMode="auto">
          <a:xfrm>
            <a:off x="1" y="-76200"/>
            <a:ext cx="9144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3" name="Picture 2" descr="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1959F580-73FF-CB41-AF3E-B419609AA1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2000"/>
          </a:blip>
          <a:srcRect l="5439" r="1332" b="12037"/>
          <a:stretch/>
        </p:blipFill>
        <p:spPr>
          <a:xfrm>
            <a:off x="1" y="-76200"/>
            <a:ext cx="9144000" cy="7239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67A5244-0A6B-1B4A-B2BD-6C8675C99F70}"/>
              </a:ext>
            </a:extLst>
          </p:cNvPr>
          <p:cNvSpPr/>
          <p:nvPr/>
        </p:nvSpPr>
        <p:spPr bwMode="auto">
          <a:xfrm>
            <a:off x="-266700" y="609600"/>
            <a:ext cx="9829800" cy="1558109"/>
          </a:xfrm>
          <a:prstGeom prst="rect">
            <a:avLst/>
          </a:prstGeom>
          <a:solidFill>
            <a:schemeClr val="bg1"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4275" name="TextBox 7">
            <a:extLst>
              <a:ext uri="{FF2B5EF4-FFF2-40B4-BE49-F238E27FC236}">
                <a16:creationId xmlns:a16="http://schemas.microsoft.com/office/drawing/2014/main" id="{8373DD55-F89F-4A08-8A51-1A8744F6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638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800" b="1" i="1" dirty="0">
                <a:solidFill>
                  <a:schemeClr val="bg1"/>
                </a:solidFill>
                <a:latin typeface="+mj-lt"/>
                <a:cs typeface="Arial" charset="0"/>
              </a:rPr>
              <a:t>LOOKING AHEAD...  </a:t>
            </a:r>
            <a:endParaRPr lang="en-US" sz="2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C0AA09-C5CD-4BE7-8D01-0CC21EA2E3BA}"/>
              </a:ext>
            </a:extLst>
          </p:cNvPr>
          <p:cNvSpPr txBox="1"/>
          <p:nvPr/>
        </p:nvSpPr>
        <p:spPr>
          <a:xfrm>
            <a:off x="26708" y="772180"/>
            <a:ext cx="8991599" cy="1302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180"/>
              </a:lnSpc>
              <a:defRPr/>
            </a:pP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ACRM 98</a:t>
            </a:r>
            <a:r>
              <a:rPr lang="en-US" sz="3600" b="1" baseline="30000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th</a:t>
            </a: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 Annual Conference</a:t>
            </a:r>
          </a:p>
          <a:p>
            <a:pPr algn="ctr">
              <a:lnSpc>
                <a:spcPts val="3180"/>
              </a:lnSpc>
              <a:defRPr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DALLAS HILTON ANATOLE</a:t>
            </a:r>
          </a:p>
          <a:p>
            <a:pPr algn="ctr">
              <a:lnSpc>
                <a:spcPts val="3180"/>
              </a:lnSpc>
              <a:defRPr/>
            </a:pPr>
            <a:r>
              <a:rPr lang="en-US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CORE: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26 </a:t>
            </a:r>
            <a:r>
              <a:rPr lang="mr-IN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29 SEPTEMBER  </a:t>
            </a:r>
            <a:r>
              <a:rPr lang="en-US" b="1" dirty="0">
                <a:solidFill>
                  <a:srgbClr val="C00000"/>
                </a:solidFill>
                <a:latin typeface="Calibri"/>
                <a:ea typeface="ヒラギノ角ゴ Pro W3" charset="0"/>
                <a:cs typeface="Calibri"/>
              </a:rPr>
              <a:t>PRE-CONF: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24 </a:t>
            </a:r>
            <a:r>
              <a:rPr lang="mr-IN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26 SEPT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AC239-6F7E-8F4C-976E-2DCDEEF3E0F2}"/>
              </a:ext>
            </a:extLst>
          </p:cNvPr>
          <p:cNvSpPr txBox="1"/>
          <p:nvPr/>
        </p:nvSpPr>
        <p:spPr>
          <a:xfrm>
            <a:off x="1807418" y="2057400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/>
                <a:cs typeface="Calibri"/>
              </a:rPr>
              <a:t>SAVE </a:t>
            </a:r>
            <a:r>
              <a:rPr lang="en-US" sz="3600" dirty="0">
                <a:solidFill>
                  <a:schemeClr val="bg1"/>
                </a:solidFill>
                <a:latin typeface="Calibri"/>
                <a:cs typeface="Calibri"/>
              </a:rPr>
              <a:t>THE</a:t>
            </a:r>
            <a:r>
              <a:rPr lang="en-US" sz="3600" b="1" dirty="0">
                <a:solidFill>
                  <a:schemeClr val="bg1"/>
                </a:solidFill>
                <a:latin typeface="Calibri"/>
                <a:cs typeface="Calibri"/>
              </a:rPr>
              <a:t> DATES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452CC1B-1953-C64B-A167-EC7439058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507" y="2708444"/>
            <a:ext cx="3797300" cy="37973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7E528A-C672-D749-AFDC-D6243D1C84A1}"/>
              </a:ext>
            </a:extLst>
          </p:cNvPr>
          <p:cNvSpPr txBox="1"/>
          <p:nvPr/>
        </p:nvSpPr>
        <p:spPr>
          <a:xfrm>
            <a:off x="110261" y="5538999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/>
                <a:cs typeface="Calibri"/>
              </a:rPr>
              <a:t>Call for Proposals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736E40-9DBF-B748-8019-801CD911D7E9}"/>
              </a:ext>
            </a:extLst>
          </p:cNvPr>
          <p:cNvSpPr txBox="1"/>
          <p:nvPr/>
        </p:nvSpPr>
        <p:spPr>
          <a:xfrm>
            <a:off x="-3142" y="6049297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Calibri"/>
                <a:cs typeface="Calibri"/>
              </a:rPr>
              <a:t>ACRM.org</a:t>
            </a:r>
            <a:r>
              <a:rPr lang="en-US" sz="3600" b="1" dirty="0">
                <a:latin typeface="Calibri"/>
                <a:cs typeface="Calibri"/>
              </a:rPr>
              <a:t>/call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8366482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86891E-1704-4EA7-A033-76B6A69D7649}"/>
              </a:ext>
            </a:extLst>
          </p:cNvPr>
          <p:cNvSpPr/>
          <p:nvPr/>
        </p:nvSpPr>
        <p:spPr bwMode="auto">
          <a:xfrm>
            <a:off x="2667000" y="6096000"/>
            <a:ext cx="3962400" cy="762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C996999-22CD-BF4D-8EBF-1BAB951AF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800" b="1" i="1" dirty="0">
                <a:solidFill>
                  <a:schemeClr val="bg1"/>
                </a:solidFill>
                <a:latin typeface="+mj-lt"/>
                <a:cs typeface="Arial" charset="0"/>
              </a:rPr>
              <a:t>LOOKING AHEAD... FUTURE ACRM EVENTS </a:t>
            </a:r>
            <a:endParaRPr lang="en-US" sz="2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F38EFB-BAA4-7549-85BF-95841BF97232}"/>
              </a:ext>
            </a:extLst>
          </p:cNvPr>
          <p:cNvSpPr txBox="1"/>
          <p:nvPr/>
        </p:nvSpPr>
        <p:spPr>
          <a:xfrm>
            <a:off x="838200" y="609600"/>
            <a:ext cx="8077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ACRM 98th ANNUAL CONFERENCE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DALLAS Hilton Anatole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26 – 29 September 2021 // Core Conference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24 – 26 September 2021 // Pre-Conference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ACRM SPRING MEETING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DALLAS Hilton Anatole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19 – 20 March 2021 // DALLAS, Texas USA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ACRM 99th ANNUAL CONFERENCE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CHICAGO Hilton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8 – 11 November 2022 // Core Conference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6 – 8 November 2022 // Pre-Conference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ACRM SPRING MEETING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CHICAGO Hilton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Date: TBD 2022 // CHICAGO, Illinois USA</a:t>
            </a:r>
          </a:p>
        </p:txBody>
      </p:sp>
    </p:spTree>
    <p:extLst>
      <p:ext uri="{BB962C8B-B14F-4D97-AF65-F5344CB8AC3E}">
        <p14:creationId xmlns:p14="http://schemas.microsoft.com/office/powerpoint/2010/main" val="334160580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1" descr="ACRM_FINAL2c-06.jpg">
            <a:extLst>
              <a:ext uri="{FF2B5EF4-FFF2-40B4-BE49-F238E27FC236}">
                <a16:creationId xmlns:a16="http://schemas.microsoft.com/office/drawing/2014/main" id="{F8903F00-9D09-45D0-892C-3DE4F7B7D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37338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86891E-1704-4EA7-A033-76B6A69D7649}"/>
              </a:ext>
            </a:extLst>
          </p:cNvPr>
          <p:cNvSpPr/>
          <p:nvPr/>
        </p:nvSpPr>
        <p:spPr bwMode="auto">
          <a:xfrm>
            <a:off x="2667000" y="6096000"/>
            <a:ext cx="3962400" cy="762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45483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10839</TotalTime>
  <Words>266</Words>
  <Application>Microsoft Macintosh PowerPoint</Application>
  <PresentationFormat>On-screen Show (4:3)</PresentationFormat>
  <Paragraphs>39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pmandco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pmandco</dc:creator>
  <cp:lastModifiedBy>Signy Roberts</cp:lastModifiedBy>
  <cp:revision>291</cp:revision>
  <cp:lastPrinted>2012-10-05T20:10:27Z</cp:lastPrinted>
  <dcterms:created xsi:type="dcterms:W3CDTF">2012-06-25T16:14:14Z</dcterms:created>
  <dcterms:modified xsi:type="dcterms:W3CDTF">2020-09-01T06:56:13Z</dcterms:modified>
</cp:coreProperties>
</file>